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7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46" r:id="rId14"/>
    <p:sldId id="358" r:id="rId15"/>
    <p:sldId id="359" r:id="rId16"/>
    <p:sldId id="360" r:id="rId17"/>
    <p:sldId id="361" r:id="rId18"/>
    <p:sldId id="36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28438" b="14621"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br>
              <a:rPr lang="nl-BE" dirty="0"/>
            </a:br>
            <a:r>
              <a:rPr lang="nl-BE" dirty="0"/>
              <a:t>home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7972392" y="4212510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home base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land…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825997" y="51390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05999" y="4509012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178631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276002" y="5040625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 rot="18900000"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Ovaal 4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Tekstvak 4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5" name="Ovaal 4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0" idx="0"/>
          </p:cNvCxnSpPr>
          <p:nvPr/>
        </p:nvCxnSpPr>
        <p:spPr>
          <a:xfrm flipH="1" flipV="1">
            <a:off x="2157795" y="3180837"/>
            <a:ext cx="3891705" cy="145121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210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nearest</a:t>
            </a:r>
            <a:r>
              <a:rPr lang="nl-BE" dirty="0"/>
              <a:t> </a:t>
            </a:r>
            <a:r>
              <a:rPr lang="nl-BE" dirty="0" err="1"/>
              <a:t>friendly</a:t>
            </a:r>
            <a:r>
              <a:rPr lang="nl-BE" dirty="0"/>
              <a:t>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6005999" y="54990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186000" y="48606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3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456004" y="54006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0"/>
            <a:endCxn id="45" idx="2"/>
          </p:cNvCxnSpPr>
          <p:nvPr/>
        </p:nvCxnSpPr>
        <p:spPr>
          <a:xfrm>
            <a:off x="6716807" y="5200509"/>
            <a:ext cx="2619229" cy="928521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1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44" name="TextBox 19"/>
          <p:cNvSpPr txBox="1"/>
          <p:nvPr/>
        </p:nvSpPr>
        <p:spPr>
          <a:xfrm>
            <a:off x="335936" y="3519001"/>
            <a:ext cx="5310059" cy="1350015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AIRBASE 4</a:t>
            </a:r>
            <a:r>
              <a:rPr lang="nl-BE" sz="1600" dirty="0">
                <a:solidFill>
                  <a:schemeClr val="bg1"/>
                </a:solidFill>
              </a:rPr>
              <a:t> was closer in range </a:t>
            </a:r>
            <a:r>
              <a:rPr lang="nl-BE" sz="1600" dirty="0" err="1">
                <a:solidFill>
                  <a:schemeClr val="bg1"/>
                </a:solidFill>
              </a:rPr>
              <a:t>than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AIRBASE 3</a:t>
            </a:r>
            <a:r>
              <a:rPr lang="nl-BE" sz="1600" dirty="0">
                <a:solidFill>
                  <a:schemeClr val="bg1"/>
                </a:solidFill>
              </a:rPr>
              <a:t>, but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selected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because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5" name="Ovaal 4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7" name="Ovaal 46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8" name="Tekstvak 47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51" name="Rechte verbindingslijn met pijl 50"/>
          <p:cNvCxnSpPr>
            <a:endCxn id="47" idx="3"/>
          </p:cNvCxnSpPr>
          <p:nvPr/>
        </p:nvCxnSpPr>
        <p:spPr>
          <a:xfrm flipV="1">
            <a:off x="6636006" y="3990844"/>
            <a:ext cx="878172" cy="968173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Vermenigvuldigen 61"/>
          <p:cNvSpPr/>
          <p:nvPr/>
        </p:nvSpPr>
        <p:spPr>
          <a:xfrm>
            <a:off x="6726007" y="4239009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1060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al 18"/>
          <p:cNvSpPr/>
          <p:nvPr/>
        </p:nvSpPr>
        <p:spPr>
          <a:xfrm>
            <a:off x="5825997" y="1988984"/>
            <a:ext cx="5040056" cy="5040056"/>
          </a:xfrm>
          <a:prstGeom prst="ellipse">
            <a:avLst/>
          </a:prstGeom>
          <a:solidFill>
            <a:srgbClr val="FFDADA">
              <a:alpha val="50196"/>
            </a:srgbClr>
          </a:solidFill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return AI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there</a:t>
            </a:r>
            <a:r>
              <a:rPr lang="nl-BE" dirty="0"/>
              <a:t> is no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range</a:t>
            </a:r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9066033" y="3789004"/>
            <a:ext cx="2790031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enemy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range!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7896020" y="487740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40" name="Groep 39"/>
          <p:cNvGrpSpPr/>
          <p:nvPr/>
        </p:nvGrpSpPr>
        <p:grpSpPr>
          <a:xfrm>
            <a:off x="8076022" y="4239009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3" name="Rechte verbindingslijn 42"/>
          <p:cNvCxnSpPr/>
          <p:nvPr/>
        </p:nvCxnSpPr>
        <p:spPr>
          <a:xfrm>
            <a:off x="8346023" y="4779015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/>
          <p:nvPr/>
        </p:nvCxnSpPr>
        <p:spPr>
          <a:xfrm>
            <a:off x="6636006" y="4959018"/>
            <a:ext cx="2700030" cy="990010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endCxn id="12" idx="5"/>
          </p:cNvCxnSpPr>
          <p:nvPr/>
        </p:nvCxnSpPr>
        <p:spPr>
          <a:xfrm flipH="1" flipV="1">
            <a:off x="2157793" y="3180835"/>
            <a:ext cx="3938208" cy="1688181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Vermenigvuldigen 49"/>
          <p:cNvSpPr/>
          <p:nvPr/>
        </p:nvSpPr>
        <p:spPr>
          <a:xfrm>
            <a:off x="6996010" y="4959017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1" name="Vermenigvuldigen 50"/>
          <p:cNvSpPr/>
          <p:nvPr/>
        </p:nvSpPr>
        <p:spPr>
          <a:xfrm>
            <a:off x="4205979" y="3969006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2" name="Tekstvak 51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53" name="Groep 52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6" name="Rechte verbindingslijn 55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4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 err="1"/>
              <a:t>tailor</a:t>
            </a:r>
            <a:r>
              <a:rPr lang="nl-BE" dirty="0"/>
              <a:t> AI_BALANCER</a:t>
            </a:r>
          </a:p>
        </p:txBody>
      </p:sp>
      <p:sp>
        <p:nvSpPr>
          <p:cNvPr id="75" name="Rechthoek 74"/>
          <p:cNvSpPr/>
          <p:nvPr/>
        </p:nvSpPr>
        <p:spPr>
          <a:xfrm>
            <a:off x="1235946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None</a:t>
            </a:r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884885" y="2681992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650882" y="2564990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6" name="Afgeronde rechthoek 11"/>
          <p:cNvSpPr/>
          <p:nvPr/>
        </p:nvSpPr>
        <p:spPr>
          <a:xfrm>
            <a:off x="2675962" y="2438989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cxnSp>
        <p:nvCxnSpPr>
          <p:cNvPr id="49" name="Rechte verbindingslijn met pijl 48"/>
          <p:cNvCxnSpPr>
            <a:cxnSpLocks/>
            <a:stCxn id="75" idx="3"/>
            <a:endCxn id="46" idx="1"/>
          </p:cNvCxnSpPr>
          <p:nvPr/>
        </p:nvCxnSpPr>
        <p:spPr>
          <a:xfrm>
            <a:off x="2315958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1"/>
          <p:cNvSpPr/>
          <p:nvPr/>
        </p:nvSpPr>
        <p:spPr>
          <a:xfrm>
            <a:off x="5555994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</a:t>
            </a:r>
            <a:endParaRPr lang="nl-BE" sz="1400" b="1" dirty="0"/>
          </a:p>
        </p:txBody>
      </p:sp>
      <p:sp>
        <p:nvSpPr>
          <p:cNvPr id="53" name="Afgeronde rechthoek 11"/>
          <p:cNvSpPr/>
          <p:nvPr/>
        </p:nvSpPr>
        <p:spPr>
          <a:xfrm>
            <a:off x="5555994" y="3879005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</a:t>
            </a:r>
            <a:endParaRPr lang="nl-BE" sz="1400" b="1" dirty="0"/>
          </a:p>
        </p:txBody>
      </p:sp>
      <p:sp>
        <p:nvSpPr>
          <p:cNvPr id="54" name="Rechthoek 53"/>
          <p:cNvSpPr/>
          <p:nvPr/>
        </p:nvSpPr>
        <p:spPr>
          <a:xfrm>
            <a:off x="4115978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/>
          <p:cNvCxnSpPr>
            <a:cxnSpLocks/>
          </p:cNvCxnSpPr>
          <p:nvPr/>
        </p:nvCxnSpPr>
        <p:spPr>
          <a:xfrm>
            <a:off x="3755974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Verbindingslijn: gebogen 12"/>
          <p:cNvCxnSpPr>
            <a:stCxn id="54" idx="2"/>
            <a:endCxn id="52" idx="1"/>
          </p:cNvCxnSpPr>
          <p:nvPr/>
        </p:nvCxnSpPr>
        <p:spPr>
          <a:xfrm rot="16200000" flipH="1">
            <a:off x="4880987" y="2753992"/>
            <a:ext cx="450005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Afgeronde rechthoek 11"/>
          <p:cNvSpPr/>
          <p:nvPr/>
        </p:nvSpPr>
        <p:spPr>
          <a:xfrm>
            <a:off x="5555994" y="4599013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Return</a:t>
            </a:r>
          </a:p>
        </p:txBody>
      </p:sp>
      <p:sp>
        <p:nvSpPr>
          <p:cNvPr id="61" name="Afgeronde rechthoek 11"/>
          <p:cNvSpPr/>
          <p:nvPr/>
        </p:nvSpPr>
        <p:spPr>
          <a:xfrm>
            <a:off x="8436026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2" name="Rechthoek 61"/>
          <p:cNvSpPr/>
          <p:nvPr/>
        </p:nvSpPr>
        <p:spPr>
          <a:xfrm>
            <a:off x="6996010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Spawning</a:t>
            </a:r>
            <a:endParaRPr lang="nl-BE" sz="1400" b="1" dirty="0"/>
          </a:p>
        </p:txBody>
      </p:sp>
      <p:sp>
        <p:nvSpPr>
          <p:cNvPr id="63" name="Rechthoek 62"/>
          <p:cNvSpPr/>
          <p:nvPr/>
        </p:nvSpPr>
        <p:spPr>
          <a:xfrm>
            <a:off x="9876042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4" name="Rechthoek 63"/>
          <p:cNvSpPr/>
          <p:nvPr/>
        </p:nvSpPr>
        <p:spPr>
          <a:xfrm>
            <a:off x="6996010" y="3879005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Destroying</a:t>
            </a:r>
            <a:endParaRPr lang="nl-BE" sz="1400" b="1" dirty="0"/>
          </a:p>
        </p:txBody>
      </p:sp>
      <p:sp>
        <p:nvSpPr>
          <p:cNvPr id="65" name="Rechthoek 64"/>
          <p:cNvSpPr/>
          <p:nvPr/>
        </p:nvSpPr>
        <p:spPr>
          <a:xfrm>
            <a:off x="6996010" y="4599013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Returning</a:t>
            </a:r>
            <a:endParaRPr lang="nl-BE" sz="1400" b="1" dirty="0"/>
          </a:p>
        </p:txBody>
      </p:sp>
      <p:cxnSp>
        <p:nvCxnSpPr>
          <p:cNvPr id="66" name="Verbindingslijn: gebogen 65"/>
          <p:cNvCxnSpPr>
            <a:cxnSpLocks/>
            <a:stCxn id="54" idx="2"/>
            <a:endCxn id="53" idx="1"/>
          </p:cNvCxnSpPr>
          <p:nvPr/>
        </p:nvCxnSpPr>
        <p:spPr>
          <a:xfrm rot="16200000" flipH="1">
            <a:off x="4520983" y="3113996"/>
            <a:ext cx="1170013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/>
          <p:cNvCxnSpPr>
            <a:cxnSpLocks/>
            <a:stCxn id="54" idx="2"/>
            <a:endCxn id="60" idx="1"/>
          </p:cNvCxnSpPr>
          <p:nvPr/>
        </p:nvCxnSpPr>
        <p:spPr>
          <a:xfrm rot="16200000" flipH="1">
            <a:off x="4160979" y="3474000"/>
            <a:ext cx="1890021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</p:cNvCxnSpPr>
          <p:nvPr/>
        </p:nvCxnSpPr>
        <p:spPr>
          <a:xfrm>
            <a:off x="6636006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met pijl 72"/>
          <p:cNvCxnSpPr>
            <a:cxnSpLocks/>
          </p:cNvCxnSpPr>
          <p:nvPr/>
        </p:nvCxnSpPr>
        <p:spPr>
          <a:xfrm>
            <a:off x="6636006" y="4149008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met pijl 109"/>
          <p:cNvCxnSpPr>
            <a:cxnSpLocks/>
          </p:cNvCxnSpPr>
          <p:nvPr/>
        </p:nvCxnSpPr>
        <p:spPr>
          <a:xfrm>
            <a:off x="6636006" y="4869016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met pijl 110"/>
          <p:cNvCxnSpPr>
            <a:cxnSpLocks/>
          </p:cNvCxnSpPr>
          <p:nvPr/>
        </p:nvCxnSpPr>
        <p:spPr>
          <a:xfrm>
            <a:off x="8076022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Rechte verbindingslijn met pijl 111"/>
          <p:cNvCxnSpPr>
            <a:cxnSpLocks/>
          </p:cNvCxnSpPr>
          <p:nvPr/>
        </p:nvCxnSpPr>
        <p:spPr>
          <a:xfrm>
            <a:off x="9516038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63" idx="3"/>
            <a:endCxn id="46" idx="2"/>
          </p:cNvCxnSpPr>
          <p:nvPr/>
        </p:nvCxnSpPr>
        <p:spPr>
          <a:xfrm flipH="1" flipV="1">
            <a:off x="3215968" y="2978995"/>
            <a:ext cx="7740086" cy="450005"/>
          </a:xfrm>
          <a:prstGeom prst="bentConnector4">
            <a:avLst>
              <a:gd name="adj1" fmla="val -2953"/>
              <a:gd name="adj2" fmla="val -47939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Verbindingslijn: gebogen 113"/>
          <p:cNvCxnSpPr>
            <a:cxnSpLocks/>
            <a:stCxn id="64" idx="3"/>
            <a:endCxn id="46" idx="2"/>
          </p:cNvCxnSpPr>
          <p:nvPr/>
        </p:nvCxnSpPr>
        <p:spPr>
          <a:xfrm flipH="1" flipV="1">
            <a:off x="3215968" y="2978995"/>
            <a:ext cx="4860054" cy="1170013"/>
          </a:xfrm>
          <a:prstGeom prst="bentConnector4">
            <a:avLst>
              <a:gd name="adj1" fmla="val -4704"/>
              <a:gd name="adj2" fmla="val -122351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65" idx="3"/>
            <a:endCxn id="46" idx="2"/>
          </p:cNvCxnSpPr>
          <p:nvPr/>
        </p:nvCxnSpPr>
        <p:spPr>
          <a:xfrm flipH="1" flipV="1">
            <a:off x="3215968" y="2978995"/>
            <a:ext cx="4860054" cy="1890021"/>
          </a:xfrm>
          <a:prstGeom prst="bentConnector4">
            <a:avLst>
              <a:gd name="adj1" fmla="val -4704"/>
              <a:gd name="adj2" fmla="val -3791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ingslijn: gebogen 28"/>
          <p:cNvCxnSpPr>
            <a:cxnSpLocks/>
            <a:stCxn id="54" idx="0"/>
            <a:endCxn id="46" idx="0"/>
          </p:cNvCxnSpPr>
          <p:nvPr/>
        </p:nvCxnSpPr>
        <p:spPr>
          <a:xfrm rot="16200000" flipV="1">
            <a:off x="3935976" y="171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5555994" y="1988984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00548"/>
              <a:gd name="adj4" fmla="val -47726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Every 10 </a:t>
            </a:r>
            <a:r>
              <a:rPr lang="nl-BE" b="0" dirty="0" err="1">
                <a:solidFill>
                  <a:schemeClr val="tx1"/>
                </a:solidFill>
              </a:rPr>
              <a:t>seconds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 flipH="1">
            <a:off x="1775951" y="3519001"/>
            <a:ext cx="810009" cy="450005"/>
          </a:xfrm>
          <a:prstGeom prst="borderCallout1">
            <a:avLst>
              <a:gd name="adj1" fmla="val 18750"/>
              <a:gd name="adj2" fmla="val -8333"/>
              <a:gd name="adj3" fmla="val -119384"/>
              <a:gd name="adj4" fmla="val -38220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For </a:t>
            </a: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7176012" y="2438989"/>
            <a:ext cx="1170013" cy="450005"/>
          </a:xfrm>
          <a:prstGeom prst="borderCallout1">
            <a:avLst>
              <a:gd name="adj1" fmla="val 18750"/>
              <a:gd name="adj2" fmla="val -8333"/>
              <a:gd name="adj3" fmla="val 160312"/>
              <a:gd name="adj4" fmla="val -8235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no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in slot</a:t>
            </a:r>
          </a:p>
        </p:txBody>
      </p:sp>
      <p:sp>
        <p:nvSpPr>
          <p:cNvPr id="36" name="Tekstvak 35"/>
          <p:cNvSpPr txBox="1"/>
          <p:nvPr/>
        </p:nvSpPr>
        <p:spPr>
          <a:xfrm flipH="1">
            <a:off x="3485971" y="3429000"/>
            <a:ext cx="990011" cy="450005"/>
          </a:xfrm>
          <a:prstGeom prst="borderCallout1">
            <a:avLst>
              <a:gd name="adj1" fmla="val 18750"/>
              <a:gd name="adj2" fmla="val -8333"/>
              <a:gd name="adj3" fmla="val 141999"/>
              <a:gd name="adj4" fmla="val -108482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7" name="Tekstvak 36"/>
          <p:cNvSpPr txBox="1"/>
          <p:nvPr/>
        </p:nvSpPr>
        <p:spPr>
          <a:xfrm flipH="1">
            <a:off x="3215968" y="5859027"/>
            <a:ext cx="2070021" cy="630007"/>
          </a:xfrm>
          <a:prstGeom prst="borderCallout1">
            <a:avLst>
              <a:gd name="adj1" fmla="val 18750"/>
              <a:gd name="adj2" fmla="val -8333"/>
              <a:gd name="adj3" fmla="val -115884"/>
              <a:gd name="adj4" fmla="val -2272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 </a:t>
            </a: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needs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return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home base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1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2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114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3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60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AI </a:t>
            </a:r>
            <a:r>
              <a:rPr lang="nl-BE" sz="4000" dirty="0">
                <a:solidFill>
                  <a:schemeClr val="accent1"/>
                </a:solidFill>
              </a:rPr>
              <a:t>BALANCER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AIB-005 - </a:t>
            </a:r>
            <a:r>
              <a:rPr lang="nl-BE" sz="3100" dirty="0" err="1">
                <a:solidFill>
                  <a:schemeClr val="accent1"/>
                </a:solidFill>
              </a:rPr>
              <a:t>Patrol</a:t>
            </a:r>
            <a:r>
              <a:rPr lang="nl-BE" sz="3100" dirty="0">
                <a:solidFill>
                  <a:schemeClr val="accent1"/>
                </a:solidFill>
              </a:rPr>
              <a:t> AI </a:t>
            </a:r>
            <a:r>
              <a:rPr lang="nl-BE" sz="3100" dirty="0" err="1">
                <a:solidFill>
                  <a:schemeClr val="accent1"/>
                </a:solidFill>
              </a:rPr>
              <a:t>and</a:t>
            </a:r>
            <a:r>
              <a:rPr lang="nl-BE" sz="3100" dirty="0">
                <a:solidFill>
                  <a:schemeClr val="accent1"/>
                </a:solidFill>
              </a:rPr>
              <a:t> </a:t>
            </a:r>
            <a:r>
              <a:rPr lang="nl-BE" sz="3100" dirty="0" err="1">
                <a:solidFill>
                  <a:schemeClr val="accent1"/>
                </a:solidFill>
              </a:rPr>
              <a:t>Randomize</a:t>
            </a:r>
            <a:r>
              <a:rPr lang="nl-BE" sz="3100" dirty="0">
                <a:solidFill>
                  <a:schemeClr val="accent1"/>
                </a:solidFill>
              </a:rPr>
              <a:t> Zones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785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AI </a:t>
            </a:r>
            <a:r>
              <a:rPr lang="nl-BE" sz="4000" dirty="0">
                <a:solidFill>
                  <a:schemeClr val="accent1"/>
                </a:solidFill>
              </a:rPr>
              <a:t>BALANCER</a:t>
            </a:r>
            <a:br>
              <a:rPr lang="nl-BE" dirty="0">
                <a:solidFill>
                  <a:schemeClr val="accent1"/>
                </a:solidFill>
              </a:rPr>
            </a:br>
            <a:r>
              <a:rPr lang="da-DK" sz="3100" dirty="0">
                <a:solidFill>
                  <a:schemeClr val="accent1"/>
                </a:solidFill>
              </a:rPr>
              <a:t>AIB-006 - Declutter AI at Airbases</a:t>
            </a:r>
            <a:endParaRPr lang="nl-BE" sz="31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178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AI_BALANCER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Compensate with AI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lack of players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your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multiplayer mission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AI_BALANCER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7" name="Afgeronde rechthoek 18"/>
          <p:cNvSpPr/>
          <p:nvPr/>
        </p:nvSpPr>
        <p:spPr>
          <a:xfrm>
            <a:off x="4205979" y="423900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4205979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385981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0" name="Afgeronde rechthoek 18"/>
          <p:cNvSpPr/>
          <p:nvPr/>
        </p:nvSpPr>
        <p:spPr>
          <a:xfrm>
            <a:off x="4565983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1" name="Rechte verbindingslijn 30"/>
          <p:cNvCxnSpPr/>
          <p:nvPr/>
        </p:nvCxnSpPr>
        <p:spPr>
          <a:xfrm flipH="1">
            <a:off x="4025977" y="4509012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7"/>
          <p:cNvSpPr/>
          <p:nvPr/>
        </p:nvSpPr>
        <p:spPr>
          <a:xfrm>
            <a:off x="3845975" y="4419011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Rechte verbindingslijn 32"/>
          <p:cNvCxnSpPr/>
          <p:nvPr/>
        </p:nvCxnSpPr>
        <p:spPr>
          <a:xfrm flipH="1">
            <a:off x="4025977" y="5589024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7"/>
          <p:cNvSpPr/>
          <p:nvPr/>
        </p:nvSpPr>
        <p:spPr>
          <a:xfrm>
            <a:off x="3845975" y="5499023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4" idx="3"/>
            <a:endCxn id="32" idx="2"/>
          </p:cNvCxnSpPr>
          <p:nvPr/>
        </p:nvCxnSpPr>
        <p:spPr>
          <a:xfrm flipV="1">
            <a:off x="3215968" y="4509012"/>
            <a:ext cx="630007" cy="49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>
            <a:stCxn id="24" idx="3"/>
            <a:endCxn id="34" idx="2"/>
          </p:cNvCxnSpPr>
          <p:nvPr/>
        </p:nvCxnSpPr>
        <p:spPr>
          <a:xfrm>
            <a:off x="3215968" y="5004018"/>
            <a:ext cx="630007" cy="58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ai_balancer</a:t>
            </a:r>
            <a:r>
              <a:rPr lang="nl-BE" dirty="0"/>
              <a:t> </a:t>
            </a:r>
            <a:r>
              <a:rPr lang="nl-BE" dirty="0" err="1"/>
              <a:t>functional</a:t>
            </a:r>
            <a:r>
              <a:rPr lang="nl-BE" dirty="0"/>
              <a:t>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3" name="Tekstvak 2"/>
          <p:cNvSpPr txBox="1"/>
          <p:nvPr/>
        </p:nvSpPr>
        <p:spPr>
          <a:xfrm>
            <a:off x="1775953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4" name="Groep 3"/>
          <p:cNvGrpSpPr/>
          <p:nvPr/>
        </p:nvGrpSpPr>
        <p:grpSpPr>
          <a:xfrm>
            <a:off x="1955954" y="2528990"/>
            <a:ext cx="540007" cy="540007"/>
            <a:chOff x="3665972" y="2888994"/>
            <a:chExt cx="540007" cy="540007"/>
          </a:xfrm>
        </p:grpSpPr>
        <p:sp>
          <p:nvSpPr>
            <p:cNvPr id="5" name="Ovaal 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7" name="Rechte verbindingslijn 6"/>
          <p:cNvCxnSpPr/>
          <p:nvPr/>
        </p:nvCxnSpPr>
        <p:spPr>
          <a:xfrm>
            <a:off x="2225958" y="306899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69594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14" name="Groep 13"/>
          <p:cNvGrpSpPr/>
          <p:nvPr/>
        </p:nvGrpSpPr>
        <p:grpSpPr>
          <a:xfrm>
            <a:off x="875942" y="5229020"/>
            <a:ext cx="540007" cy="540007"/>
            <a:chOff x="3665972" y="2888994"/>
            <a:chExt cx="540007" cy="540007"/>
          </a:xfrm>
        </p:grpSpPr>
        <p:sp>
          <p:nvSpPr>
            <p:cNvPr id="15" name="Ovaal 1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7" name="Rechte verbindingslijn 16"/>
          <p:cNvCxnSpPr/>
          <p:nvPr/>
        </p:nvCxnSpPr>
        <p:spPr>
          <a:xfrm>
            <a:off x="114594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177595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9" name="Groep 18"/>
          <p:cNvGrpSpPr/>
          <p:nvPr/>
        </p:nvGrpSpPr>
        <p:grpSpPr>
          <a:xfrm>
            <a:off x="1955953" y="5229020"/>
            <a:ext cx="540007" cy="540007"/>
            <a:chOff x="3665972" y="2888994"/>
            <a:chExt cx="540007" cy="540007"/>
          </a:xfrm>
        </p:grpSpPr>
        <p:sp>
          <p:nvSpPr>
            <p:cNvPr id="20" name="Ovaal 1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2" name="Rechte verbindingslijn 21"/>
          <p:cNvCxnSpPr/>
          <p:nvPr/>
        </p:nvCxnSpPr>
        <p:spPr>
          <a:xfrm>
            <a:off x="222595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vak 22"/>
          <p:cNvSpPr txBox="1"/>
          <p:nvPr/>
        </p:nvSpPr>
        <p:spPr>
          <a:xfrm>
            <a:off x="695940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875942" y="2528990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7" name="Rechte verbindingslijn 26"/>
          <p:cNvCxnSpPr/>
          <p:nvPr/>
        </p:nvCxnSpPr>
        <p:spPr>
          <a:xfrm>
            <a:off x="1145944" y="306060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9"/>
          <p:cNvSpPr txBox="1"/>
          <p:nvPr/>
        </p:nvSpPr>
        <p:spPr>
          <a:xfrm>
            <a:off x="3215968" y="2168986"/>
            <a:ext cx="8730097" cy="3150035"/>
          </a:xfrm>
          <a:prstGeom prst="roundRect">
            <a:avLst>
              <a:gd name="adj" fmla="val 410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Spawn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create</a:t>
            </a:r>
            <a:r>
              <a:rPr lang="nl-BE" sz="1600" dirty="0">
                <a:solidFill>
                  <a:schemeClr val="bg1"/>
                </a:solidFill>
              </a:rPr>
              <a:t>) </a:t>
            </a:r>
            <a:r>
              <a:rPr lang="nl-BE" sz="1600" b="1" dirty="0">
                <a:solidFill>
                  <a:schemeClr val="bg1"/>
                </a:solidFill>
              </a:rPr>
              <a:t>AI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providing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replacement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slots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occupied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player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a slot, </a:t>
            </a:r>
            <a:r>
              <a:rPr lang="nl-BE" sz="1600" dirty="0" err="1">
                <a:solidFill>
                  <a:schemeClr val="bg1"/>
                </a:solidFill>
              </a:rPr>
              <a:t>either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AI, or, </a:t>
            </a:r>
            <a:r>
              <a:rPr lang="nl-BE" sz="1600" b="1" dirty="0">
                <a:solidFill>
                  <a:schemeClr val="bg1"/>
                </a:solidFill>
              </a:rPr>
              <a:t>select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return </a:t>
            </a:r>
            <a:r>
              <a:rPr lang="nl-BE" sz="1600" b="1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home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on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current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excluding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neutral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airbases</a:t>
            </a:r>
            <a:r>
              <a:rPr lang="nl-BE" sz="1600" dirty="0">
                <a:solidFill>
                  <a:schemeClr val="bg1"/>
                </a:solidFill>
              </a:rPr>
              <a:t>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Only</a:t>
            </a:r>
            <a:r>
              <a:rPr lang="nl-BE" sz="1600" b="1" dirty="0">
                <a:solidFill>
                  <a:schemeClr val="bg1"/>
                </a:solidFill>
              </a:rPr>
              <a:t> return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airborne</a:t>
            </a:r>
            <a:r>
              <a:rPr lang="nl-BE" sz="1600" dirty="0">
                <a:solidFill>
                  <a:schemeClr val="bg1"/>
                </a:solidFill>
              </a:rPr>
              <a:t> AI </a:t>
            </a:r>
            <a:r>
              <a:rPr lang="nl-BE" sz="1600" dirty="0" err="1">
                <a:solidFill>
                  <a:schemeClr val="bg1"/>
                </a:solidFill>
              </a:rPr>
              <a:t>group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enemy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given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range</a:t>
            </a:r>
            <a:r>
              <a:rPr lang="nl-BE" sz="1600" dirty="0">
                <a:solidFill>
                  <a:schemeClr val="bg1"/>
                </a:solidFill>
              </a:rPr>
              <a:t>…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Tailor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b="1" dirty="0" err="1">
                <a:solidFill>
                  <a:schemeClr val="bg1"/>
                </a:solidFill>
              </a:rPr>
              <a:t>behaviour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handling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state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event </a:t>
            </a:r>
            <a:r>
              <a:rPr lang="nl-BE" sz="1600" b="1" dirty="0" err="1">
                <a:solidFill>
                  <a:schemeClr val="bg1"/>
                </a:solidFill>
              </a:rPr>
              <a:t>transitions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your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own</a:t>
            </a:r>
            <a:r>
              <a:rPr lang="nl-BE" sz="1600" b="1" dirty="0">
                <a:solidFill>
                  <a:schemeClr val="bg1"/>
                </a:solidFill>
              </a:rPr>
              <a:t> logic </a:t>
            </a:r>
            <a:r>
              <a:rPr lang="nl-BE" sz="1600" dirty="0">
                <a:solidFill>
                  <a:schemeClr val="bg1"/>
                </a:solidFill>
              </a:rPr>
              <a:t>on top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existing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dirty="0" err="1">
                <a:solidFill>
                  <a:schemeClr val="bg1"/>
                </a:solidFill>
              </a:rPr>
              <a:t>implementation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Ovaal 28"/>
          <p:cNvSpPr/>
          <p:nvPr/>
        </p:nvSpPr>
        <p:spPr>
          <a:xfrm>
            <a:off x="1145945" y="378900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1235946" y="469740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1" name="Groep 30"/>
          <p:cNvGrpSpPr/>
          <p:nvPr/>
        </p:nvGrpSpPr>
        <p:grpSpPr>
          <a:xfrm>
            <a:off x="1415947" y="4059007"/>
            <a:ext cx="540007" cy="540007"/>
            <a:chOff x="3665972" y="2888994"/>
            <a:chExt cx="540007" cy="540007"/>
          </a:xfrm>
        </p:grpSpPr>
        <p:sp>
          <p:nvSpPr>
            <p:cNvPr id="32" name="Ovaal 3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4" name="Rechte verbindingslijn 33"/>
          <p:cNvCxnSpPr/>
          <p:nvPr/>
        </p:nvCxnSpPr>
        <p:spPr>
          <a:xfrm>
            <a:off x="1685951" y="459901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/>
          <p:cNvSpPr txBox="1"/>
          <p:nvPr/>
        </p:nvSpPr>
        <p:spPr>
          <a:xfrm>
            <a:off x="335936" y="414900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6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70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8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8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1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3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5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60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No </a:t>
            </a:r>
            <a:r>
              <a:rPr lang="nl-BE" dirty="0" err="1"/>
              <a:t>players</a:t>
            </a:r>
            <a:r>
              <a:rPr lang="nl-BE" dirty="0"/>
              <a:t> are </a:t>
            </a:r>
            <a:r>
              <a:rPr lang="nl-BE" dirty="0" err="1"/>
              <a:t>logged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mission at mission start, </a:t>
            </a:r>
            <a:r>
              <a:rPr lang="nl-BE" dirty="0" err="1"/>
              <a:t>so</a:t>
            </a:r>
            <a:r>
              <a:rPr lang="nl-BE" dirty="0"/>
              <a:t> 2 AI </a:t>
            </a:r>
            <a:r>
              <a:rPr lang="nl-BE" dirty="0" err="1"/>
              <a:t>planes</a:t>
            </a:r>
            <a:endParaRPr lang="nl-BE" dirty="0"/>
          </a:p>
          <a:p>
            <a:pPr algn="ctr"/>
            <a:r>
              <a:rPr lang="nl-BE" dirty="0"/>
              <a:t>are </a:t>
            </a:r>
            <a:r>
              <a:rPr lang="nl-BE" dirty="0" err="1"/>
              <a:t>created</a:t>
            </a:r>
            <a:r>
              <a:rPr lang="nl-BE" dirty="0"/>
              <a:t> on </a:t>
            </a:r>
            <a:r>
              <a:rPr lang="nl-BE" dirty="0" err="1"/>
              <a:t>both</a:t>
            </a:r>
            <a:r>
              <a:rPr lang="nl-BE" dirty="0"/>
              <a:t> sides…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6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7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1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9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70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4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al 1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109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A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joins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blue side…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a blue </a:t>
            </a:r>
            <a:r>
              <a:rPr lang="nl-BE" dirty="0" err="1"/>
              <a:t>player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49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Two</a:t>
            </a:r>
            <a:r>
              <a:rPr lang="nl-BE" dirty="0"/>
              <a:t> more </a:t>
            </a:r>
            <a:r>
              <a:rPr lang="nl-BE" dirty="0" err="1"/>
              <a:t>players</a:t>
            </a:r>
            <a:r>
              <a:rPr lang="nl-BE" dirty="0"/>
              <a:t> </a:t>
            </a:r>
            <a:r>
              <a:rPr lang="nl-BE" dirty="0" err="1"/>
              <a:t>join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side …</a:t>
            </a:r>
          </a:p>
          <a:p>
            <a:pPr algn="ctr"/>
            <a:r>
              <a:rPr lang="nl-BE" dirty="0" err="1"/>
              <a:t>Two</a:t>
            </a:r>
            <a:r>
              <a:rPr lang="nl-BE" dirty="0"/>
              <a:t> red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two</a:t>
            </a:r>
            <a:r>
              <a:rPr lang="nl-BE" dirty="0"/>
              <a:t> red </a:t>
            </a:r>
            <a:r>
              <a:rPr lang="nl-BE" dirty="0" err="1"/>
              <a:t>players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85" name="Groep 8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86" name="Ovaal 8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8" name="Rechte verbindingslijn 87"/>
          <p:cNvCxnSpPr/>
          <p:nvPr/>
        </p:nvCxnSpPr>
        <p:spPr>
          <a:xfrm>
            <a:off x="8526027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kstvak 8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90" name="Groep 8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91" name="Ovaal 9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3" name="Rechte verbindingslijn 92"/>
          <p:cNvCxnSpPr/>
          <p:nvPr/>
        </p:nvCxnSpPr>
        <p:spPr>
          <a:xfrm>
            <a:off x="7446015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9156034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1023604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10416048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9336036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9606037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10686050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kstvak 114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16" name="Groep 115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9" name="Rechte verbindingslijn 118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76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The blue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leaves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scene 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new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created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8076023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8256024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7176012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8526026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4385981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4655985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18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7" name="Tekstvak 6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2135956" y="3699003"/>
            <a:ext cx="3870043" cy="900010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takes off at AIRBASE 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route…</a:t>
            </a:r>
          </a:p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land at AIRBASE 2</a:t>
            </a:r>
          </a:p>
        </p:txBody>
      </p:sp>
      <p:sp>
        <p:nvSpPr>
          <p:cNvPr id="25" name="Ovaal 2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3" name="Ovaal 3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5" name="Ovaal 3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Tekstvak 3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Tekstvak 36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cxnSp>
        <p:nvCxnSpPr>
          <p:cNvPr id="24" name="Rechte verbindingslijn 23"/>
          <p:cNvCxnSpPr>
            <a:endCxn id="3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502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335936" y="3609002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The AI is on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way …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AI is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a timing </a:t>
            </a:r>
            <a:r>
              <a:rPr lang="nl-BE" sz="1600" dirty="0" err="1">
                <a:solidFill>
                  <a:schemeClr val="bg1"/>
                </a:solidFill>
              </a:rPr>
              <a:t>randomization</a:t>
            </a:r>
            <a:r>
              <a:rPr lang="nl-BE" sz="1600" dirty="0">
                <a:solidFill>
                  <a:schemeClr val="bg1"/>
                </a:solidFill>
              </a:rPr>
              <a:t> interval, </a:t>
            </a:r>
            <a:r>
              <a:rPr lang="nl-BE" sz="1600" dirty="0" err="1">
                <a:solidFill>
                  <a:schemeClr val="bg1"/>
                </a:solidFill>
              </a:rPr>
              <a:t>resulting</a:t>
            </a:r>
            <a:r>
              <a:rPr lang="nl-BE" sz="1600" dirty="0">
                <a:solidFill>
                  <a:schemeClr val="bg1"/>
                </a:solidFill>
              </a:rPr>
              <a:t> in AI </a:t>
            </a:r>
            <a:r>
              <a:rPr lang="nl-BE" sz="1600" dirty="0" err="1">
                <a:solidFill>
                  <a:schemeClr val="bg1"/>
                </a:solidFill>
              </a:rPr>
              <a:t>being</a:t>
            </a:r>
            <a:r>
              <a:rPr lang="nl-BE" sz="1600" dirty="0">
                <a:solidFill>
                  <a:schemeClr val="bg1"/>
                </a:solidFill>
              </a:rPr>
              <a:t> spread out over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</p:spTree>
    <p:extLst>
      <p:ext uri="{BB962C8B-B14F-4D97-AF65-F5344CB8AC3E}">
        <p14:creationId xmlns:p14="http://schemas.microsoft.com/office/powerpoint/2010/main" val="3647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10242</TotalTime>
  <Words>670</Words>
  <Application>Microsoft Office PowerPoint</Application>
  <PresentationFormat>Breedbeeld</PresentationFormat>
  <Paragraphs>202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Corbel</vt:lpstr>
      <vt:lpstr>Wingdings</vt:lpstr>
      <vt:lpstr>Gestreept</vt:lpstr>
      <vt:lpstr>moose for dcs world AI BALANCER</vt:lpstr>
      <vt:lpstr>AI_BALANCER CLASS</vt:lpstr>
      <vt:lpstr>ai_balancer functional overview</vt:lpstr>
      <vt:lpstr>spawn replacement AI HOW it works</vt:lpstr>
      <vt:lpstr>spawn Replacement AI HOW it works</vt:lpstr>
      <vt:lpstr>spawn replacement AI HOW it works</vt:lpstr>
      <vt:lpstr>spawn replacement AI HOW it works</vt:lpstr>
      <vt:lpstr>select the return airbase</vt:lpstr>
      <vt:lpstr>select the return airbase</vt:lpstr>
      <vt:lpstr>select the return airbase home airbase</vt:lpstr>
      <vt:lpstr>select the return airbase  nearest friendly airbase</vt:lpstr>
      <vt:lpstr>only return AI if there is no enemy player within range</vt:lpstr>
      <vt:lpstr>tailor AI_BALANCER</vt:lpstr>
      <vt:lpstr>moose for dcs world AI BALANCER – demo 1</vt:lpstr>
      <vt:lpstr>moose for dcs world AI BALANCER – demo 2</vt:lpstr>
      <vt:lpstr>moose for dcs world AI BALANCER – demo 3</vt:lpstr>
      <vt:lpstr>moose for dcs world AI BALANCER AIB-005 - Patrol AI and Randomize Zones</vt:lpstr>
      <vt:lpstr>moose for dcs world AI BALANCER AIB-006 - Declutter AI at Airbases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423</cp:revision>
  <dcterms:created xsi:type="dcterms:W3CDTF">2016-04-14T07:37:30Z</dcterms:created>
  <dcterms:modified xsi:type="dcterms:W3CDTF">2017-01-10T11:40:55Z</dcterms:modified>
</cp:coreProperties>
</file>

<file path=docProps/thumbnail.jpeg>
</file>